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56C68-B615-48E5-8B18-3E814E5700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F91FC-F5C1-4509-95E2-88A605E16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0C321-F5BA-44EF-9F20-6483BEDF5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F99A4-D0BB-46CD-B224-F1C99D313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0A45F-71DC-420C-A6DB-622F3EF34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03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69EE-443B-475A-AB51-7AECDEF4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3DC08-E629-43FA-A46D-16FA8F48A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B2866-8FC5-41DF-BA68-3E3DDB2D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58D17-382E-448C-B043-CE6BAEF1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DCE43-3D44-4C78-A3DD-D9225449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5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298B82-1C9A-423C-AA33-348D9349AE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3263F8-3C28-4C30-B99D-083FA3965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F806F-C5B4-4737-AF24-B202B9FD2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5EF04-E980-43C8-B12C-D2E11374B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B4C11-14A8-4427-A595-FC2E2A029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50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FCA38-1BAB-4674-B12E-2B4FB695F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97F82-B022-4290-9CAC-B102C8C36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7F63D-13C1-4358-81C6-1A62258D9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DBDF4-2ECD-4EEE-BDD4-1D7AA3ED2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07298-A222-492D-AB48-88C3F9CB8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4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AB8E4-469C-493C-A684-2EA0C8576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F1AAE-5074-4470-ADB1-9149BB7C8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5F5BB-B244-446B-9922-A0C36BAF3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4569E-A1CC-48FE-BCAC-84D5F703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27263-B9E4-4A71-A70F-7DA5E6BA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8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C3AB-35A5-422A-9282-0109DD64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E6BF7-0F67-454C-9C34-6C740902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17753-103C-40D0-A501-2A632F451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CE6D4-0F16-4B02-8B8D-E5B0C6DAD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FA65-B8D5-4F95-BFD4-F4BAE251C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B66D2-91D3-4B53-8BF7-F66DB6B32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7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AB47-7639-42CC-A912-A3DAF213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9C81C-EA2D-4F53-9447-98E7D3502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2ED2A-E2E9-435F-AAD3-6F4FDD8CA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F7EB9-EC75-4AEB-8802-68703AE844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218AD-9012-4C56-A0E4-1096696D5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2F7A5-D4C2-4B82-B521-9275B8755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B382BB-D8BF-48BC-9C52-20F69626A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4982C8-5A1C-437E-A43E-FF78D614B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035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03C7D-4D44-4D92-BAA7-872C2731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29FD60-9995-49C8-A8EE-E553E3B4F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813C9-F938-4158-9CE7-7D65F88D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ABF89-3C12-4125-94D3-4FD4843D7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3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ECCF60-1B7F-412A-A6CB-D42912A0A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C330B2-807A-43C9-910C-0C5C46CF1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ACDA8-D904-4034-AF5C-3EF43CB64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0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4E85E-825A-4C4E-AA85-90C432329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C2F74-6348-4ACC-BC50-A5AEBBA1D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CA19E8-0077-4903-B4D9-2E166BA39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4D51BF-2CE0-45CC-8B15-D443024D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07399-6D1C-4750-84FF-77E051ABD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93DD6-8157-4115-A6C3-DF7721A35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85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F8E1B-07CC-4D27-9951-63E51D49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321E1D-FB33-4D8B-A0D3-C5AAF3AF4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8977B-F38E-4BB5-A73A-C33EBC3FB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132A9-E3FD-4D28-8667-072C4BAF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7FDAE4-0E0F-4A56-BC76-B2B4F0279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6E8E2-4F89-453F-A67E-6DB33AAA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2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57B215-BD79-425A-A3CF-B0FCE1E8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750DD-B621-42E3-94A7-F51B5A56C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BC8A3-9B3D-4ED4-8E98-717027E0D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B8FD1-0DF0-484B-9F0F-BDB50202551C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FB4E5-EF48-4CB6-B7ED-3FEEF002D4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9FECE-AF48-48F4-9561-AB3EFDC25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4C63B-CA6D-45CB-A78D-DBEC3C764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27230-C210-4F2D-BE39-F1D11CF58E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do Knowledge Graphs Relate to AI?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5173F20-1DC7-48BF-9877-F46B573D8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39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1"/>
    </mc:Choice>
    <mc:Fallback>
      <p:transition spd="slow" advTm="7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Science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502C50-8A20-4EE8-B0C6-3A0C05FF5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4674" y="1581726"/>
            <a:ext cx="5286375" cy="50394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B5B253-3203-46A4-8377-BB94027EC2AA}"/>
              </a:ext>
            </a:extLst>
          </p:cNvPr>
          <p:cNvSpPr txBox="1"/>
          <p:nvPr/>
        </p:nvSpPr>
        <p:spPr>
          <a:xfrm>
            <a:off x="0" y="1394430"/>
            <a:ext cx="369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Machine Learning for Predictions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F7F9B73-AB51-41C4-B14C-902628F2C94A}"/>
              </a:ext>
            </a:extLst>
          </p:cNvPr>
          <p:cNvCxnSpPr>
            <a:cxnSpLocks/>
          </p:cNvCxnSpPr>
          <p:nvPr/>
        </p:nvCxnSpPr>
        <p:spPr>
          <a:xfrm>
            <a:off x="3259740" y="1750561"/>
            <a:ext cx="2348580" cy="73863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BCE618-7FDB-48C2-A380-83A8E47D2C9A}"/>
              </a:ext>
            </a:extLst>
          </p:cNvPr>
          <p:cNvSpPr txBox="1"/>
          <p:nvPr/>
        </p:nvSpPr>
        <p:spPr>
          <a:xfrm>
            <a:off x="0" y="5094239"/>
            <a:ext cx="2935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Requires Feature Engineering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6877C32-BD9D-4A62-BAC2-00D1DE207948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935868" y="4663441"/>
            <a:ext cx="1371972" cy="6154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FD28C92-5D77-4E2C-94E8-75CCC4FCB691}"/>
              </a:ext>
            </a:extLst>
          </p:cNvPr>
          <p:cNvSpPr txBox="1"/>
          <p:nvPr/>
        </p:nvSpPr>
        <p:spPr>
          <a:xfrm>
            <a:off x="8748493" y="2537957"/>
            <a:ext cx="344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Experience for Large Datasets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B66CBD1-68F3-493F-A74B-221EF1717CD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6583515" y="2907289"/>
            <a:ext cx="3886732" cy="11941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9056EF-D426-49B2-B0B0-DEDE8FCDC6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6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93"/>
    </mc:Choice>
    <mc:Fallback>
      <p:transition spd="slow" advTm="35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Graphs have been used in AI since the beginnings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37AD118-F6B3-4D37-81C1-FC5C9E16DF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7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04"/>
    </mc:Choice>
    <mc:Fallback>
      <p:transition spd="slow" advTm="72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3D671E7-EBEB-4AC4-BD10-D38AC6C97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88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05"/>
    </mc:Choice>
    <mc:Fallback>
      <p:transition spd="slow" advTm="63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2480C9-6192-4B42-931A-0795C414A3ED}"/>
              </a:ext>
            </a:extLst>
          </p:cNvPr>
          <p:cNvSpPr txBox="1"/>
          <p:nvPr/>
        </p:nvSpPr>
        <p:spPr>
          <a:xfrm>
            <a:off x="2310250" y="4477395"/>
            <a:ext cx="8887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Machine Learning/NLP scale where knowledge engineering does not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812DC40-B6AC-497A-A84D-949597840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22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07"/>
    </mc:Choice>
    <mc:Fallback>
      <p:transition spd="slow" advTm="20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2480C9-6192-4B42-931A-0795C414A3ED}"/>
              </a:ext>
            </a:extLst>
          </p:cNvPr>
          <p:cNvSpPr txBox="1"/>
          <p:nvPr/>
        </p:nvSpPr>
        <p:spPr>
          <a:xfrm>
            <a:off x="2310250" y="4477395"/>
            <a:ext cx="82710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Machine learning scales where knowledge engineering does not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Only partially true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777CC01-553D-43F7-8361-37F1E2C930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6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61"/>
    </mc:Choice>
    <mc:Fallback>
      <p:transition spd="slow" advTm="18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2480C9-6192-4B42-931A-0795C414A3ED}"/>
              </a:ext>
            </a:extLst>
          </p:cNvPr>
          <p:cNvSpPr txBox="1"/>
          <p:nvPr/>
        </p:nvSpPr>
        <p:spPr>
          <a:xfrm>
            <a:off x="2310250" y="4477395"/>
            <a:ext cx="95967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Machine learning scales where knowledge engineering does not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Only partially true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Scale is achieved by sacrificing accuracy, explanation, human understanding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501BA9B-084D-4018-BA9F-08BB3A3960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398"/>
    </mc:Choice>
    <mc:Fallback>
      <p:transition spd="slow" advTm="108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2480C9-6192-4B42-931A-0795C414A3ED}"/>
              </a:ext>
            </a:extLst>
          </p:cNvPr>
          <p:cNvSpPr txBox="1"/>
          <p:nvPr/>
        </p:nvSpPr>
        <p:spPr>
          <a:xfrm>
            <a:off x="2310250" y="4477395"/>
            <a:ext cx="96604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Machine learning scales where knowledge engineering does not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Only partially true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Scale is achieved by sacrificing accuracy, explanation, human understanding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Many applications where these features still matter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40015F-FD99-4172-BB92-3AF7F32F92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45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1"/>
    </mc:Choice>
    <mc:Fallback>
      <p:transition spd="slow" advTm="2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for 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864E-A592-4E05-8174-F1FA5D7B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Knowledge Acquisition has been an equally central concern</a:t>
            </a:r>
          </a:p>
          <a:p>
            <a:pPr lvl="1"/>
            <a:r>
              <a:rPr lang="en-US" dirty="0"/>
              <a:t>Semantic networks</a:t>
            </a:r>
          </a:p>
          <a:p>
            <a:pPr lvl="1"/>
            <a:r>
              <a:rPr lang="en-US" dirty="0"/>
              <a:t>Description Logics</a:t>
            </a:r>
          </a:p>
          <a:p>
            <a:pPr lvl="1"/>
            <a:r>
              <a:rPr lang="en-US" dirty="0"/>
              <a:t>Rule Languages</a:t>
            </a:r>
          </a:p>
          <a:p>
            <a:pPr lvl="1"/>
            <a:r>
              <a:rPr lang="en-US" dirty="0"/>
              <a:t>Graphical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F023DC-5695-4281-AF50-18CE02EEA6DD}"/>
              </a:ext>
            </a:extLst>
          </p:cNvPr>
          <p:cNvSpPr txBox="1"/>
          <p:nvPr/>
        </p:nvSpPr>
        <p:spPr>
          <a:xfrm>
            <a:off x="5902960" y="2316163"/>
            <a:ext cx="35954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Knowledge Engineering</a:t>
            </a:r>
          </a:p>
          <a:p>
            <a:r>
              <a:rPr lang="en-US" sz="2800" dirty="0"/>
              <a:t>Inductive Learning </a:t>
            </a:r>
          </a:p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2480C9-6192-4B42-931A-0795C414A3ED}"/>
              </a:ext>
            </a:extLst>
          </p:cNvPr>
          <p:cNvSpPr txBox="1"/>
          <p:nvPr/>
        </p:nvSpPr>
        <p:spPr>
          <a:xfrm>
            <a:off x="2310250" y="4477395"/>
            <a:ext cx="7311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Programs that have a model of the domain, formulate a hypothesis, design an experiment, provide explanations, remain an open challenge for AI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543A847-6A9E-407F-994E-3587E11C1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86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39"/>
    </mc:Choice>
    <mc:Fallback>
      <p:transition spd="slow" advTm="116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DFDB-4C06-4D1F-AB1A-745B6BA5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DB764-BAB9-4280-93B8-3E6732721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Graphs as a Test Bed for AI</a:t>
            </a:r>
          </a:p>
          <a:p>
            <a:r>
              <a:rPr lang="en-US" dirty="0"/>
              <a:t>Graph Data Science</a:t>
            </a:r>
          </a:p>
          <a:p>
            <a:r>
              <a:rPr lang="en-US" dirty="0"/>
              <a:t>Knowledge Graphs for the ultimate vision of AI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8B8571-3B5C-4B51-B1BE-96DBB0135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74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07"/>
    </mc:Choice>
    <mc:Fallback>
      <p:transition spd="slow" advTm="20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41120-9FBC-437E-A280-ABBC591A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as a Testbed for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5CC81-C392-40D5-B2E2-B2ABAAE98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Two-way symbiosis</a:t>
            </a:r>
          </a:p>
          <a:p>
            <a:pPr lvl="1"/>
            <a:r>
              <a:rPr lang="en-US" dirty="0"/>
              <a:t>Knowledge Graphs enable many AI applications</a:t>
            </a:r>
          </a:p>
          <a:p>
            <a:pPr lvl="1"/>
            <a:r>
              <a:rPr lang="en-US" dirty="0"/>
              <a:t>AI algorithms can be used to create Knowledge Graphs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A604E2-1836-48DC-AA49-BFE6B43B47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70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12"/>
    </mc:Choice>
    <mc:Fallback>
      <p:transition spd="slow" advTm="27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E284-7747-44F8-BE0F-260EDF48E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Graphs as Enablers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7A0D1-F5D3-4075-8640-412D79DEF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Graphs enable	</a:t>
            </a:r>
          </a:p>
          <a:p>
            <a:pPr lvl="1"/>
            <a:r>
              <a:rPr lang="en-US" dirty="0"/>
              <a:t>A personal assistant to get more things done</a:t>
            </a:r>
          </a:p>
          <a:p>
            <a:pPr lvl="1"/>
            <a:r>
              <a:rPr lang="en-US" dirty="0"/>
              <a:t>A recommendation system to offer better recommendations</a:t>
            </a:r>
          </a:p>
          <a:p>
            <a:pPr lvl="1"/>
            <a:r>
              <a:rPr lang="en-US" dirty="0"/>
              <a:t>A search engine to answer questions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D0EE47-7343-47CC-92AE-CC2C18D6C5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17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06"/>
    </mc:Choice>
    <mc:Fallback>
      <p:transition spd="slow" advTm="47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65F9B-FC1D-41A4-B020-947573D3A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as an Enabler for Knowledge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3DA91-484A-4FB7-9EEA-66C76E5A7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/ NLP algorithms play a central role in</a:t>
            </a:r>
          </a:p>
          <a:p>
            <a:pPr lvl="1"/>
            <a:r>
              <a:rPr lang="en-US" dirty="0"/>
              <a:t>Schema mapping entity linking</a:t>
            </a:r>
          </a:p>
          <a:p>
            <a:pPr lvl="1"/>
            <a:r>
              <a:rPr lang="en-US" dirty="0"/>
              <a:t>Entity and relation extraction</a:t>
            </a:r>
          </a:p>
          <a:p>
            <a:pPr lvl="1"/>
            <a:r>
              <a:rPr lang="en-US" dirty="0"/>
              <a:t>Data cleaning and anomaly detection</a:t>
            </a:r>
          </a:p>
          <a:p>
            <a:pPr lvl="1"/>
            <a:r>
              <a:rPr lang="en-US" dirty="0"/>
              <a:t>Inference and question answering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680B9A-DA2C-4A34-AFC5-06B91ED369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75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056"/>
    </mc:Choice>
    <mc:Fallback>
      <p:transition spd="slow" advTm="86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Science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0205F5-9D5A-4AC8-BD97-ABA85F2E7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Availability of huge amount of data</a:t>
            </a:r>
          </a:p>
          <a:p>
            <a:r>
              <a:rPr lang="en-US" dirty="0"/>
              <a:t>Derive knowledge from the structure in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7918EC9-ABF9-434F-94F0-AA77D8FBBA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12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99"/>
    </mc:Choice>
    <mc:Fallback>
      <p:transition spd="slow" advTm="32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Science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502C50-8A20-4EE8-B0C6-3A0C05FF5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4674" y="1581726"/>
            <a:ext cx="5286375" cy="5039484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59B4FE9-D46B-4D7C-94B8-E970F0D51C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370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30"/>
    </mc:Choice>
    <mc:Fallback>
      <p:transition spd="slow" advTm="26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Science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502C50-8A20-4EE8-B0C6-3A0C05FF5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4674" y="1581726"/>
            <a:ext cx="5286375" cy="50394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B5B253-3203-46A4-8377-BB94027EC2AA}"/>
              </a:ext>
            </a:extLst>
          </p:cNvPr>
          <p:cNvSpPr txBox="1"/>
          <p:nvPr/>
        </p:nvSpPr>
        <p:spPr>
          <a:xfrm>
            <a:off x="0" y="1394430"/>
            <a:ext cx="369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Machine Learning for Predictions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F7F9B73-AB51-41C4-B14C-902628F2C94A}"/>
              </a:ext>
            </a:extLst>
          </p:cNvPr>
          <p:cNvCxnSpPr>
            <a:cxnSpLocks/>
          </p:cNvCxnSpPr>
          <p:nvPr/>
        </p:nvCxnSpPr>
        <p:spPr>
          <a:xfrm>
            <a:off x="3259740" y="1750561"/>
            <a:ext cx="2348580" cy="73863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F6D6887-603F-46F9-9CCD-BD6E0C79C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90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6"/>
    </mc:Choice>
    <mc:Fallback>
      <p:transition spd="slow" advTm="12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6AA-CD24-4AB7-A2B1-274CFB826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 Science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502C50-8A20-4EE8-B0C6-3A0C05FF5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4674" y="1581726"/>
            <a:ext cx="5286375" cy="50394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B5B253-3203-46A4-8377-BB94027EC2AA}"/>
              </a:ext>
            </a:extLst>
          </p:cNvPr>
          <p:cNvSpPr txBox="1"/>
          <p:nvPr/>
        </p:nvSpPr>
        <p:spPr>
          <a:xfrm>
            <a:off x="0" y="1394430"/>
            <a:ext cx="369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Machine Learning for Predictions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F7F9B73-AB51-41C4-B14C-902628F2C94A}"/>
              </a:ext>
            </a:extLst>
          </p:cNvPr>
          <p:cNvCxnSpPr>
            <a:cxnSpLocks/>
          </p:cNvCxnSpPr>
          <p:nvPr/>
        </p:nvCxnSpPr>
        <p:spPr>
          <a:xfrm>
            <a:off x="3259740" y="1750561"/>
            <a:ext cx="2348580" cy="73863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BCE618-7FDB-48C2-A380-83A8E47D2C9A}"/>
              </a:ext>
            </a:extLst>
          </p:cNvPr>
          <p:cNvSpPr txBox="1"/>
          <p:nvPr/>
        </p:nvSpPr>
        <p:spPr>
          <a:xfrm>
            <a:off x="0" y="5094239"/>
            <a:ext cx="2935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Requires Feature Engineering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6877C32-BD9D-4A62-BAC2-00D1DE207948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935868" y="4663441"/>
            <a:ext cx="1371972" cy="6154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69C05D6-EB28-4EFA-A2B5-062B9951C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57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95"/>
    </mc:Choice>
    <mc:Fallback>
      <p:transition spd="slow" advTm="20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454</Words>
  <Application>Microsoft Office PowerPoint</Application>
  <PresentationFormat>Widescreen</PresentationFormat>
  <Paragraphs>104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How do Knowledge Graphs Relate to AI?</vt:lpstr>
      <vt:lpstr>Outline </vt:lpstr>
      <vt:lpstr>Knowledge Graphs as a Testbed for AI</vt:lpstr>
      <vt:lpstr>Knowledge Graphs as Enablers of AI</vt:lpstr>
      <vt:lpstr>AI as an Enabler for Knowledge Graphs</vt:lpstr>
      <vt:lpstr>Graph Data Science</vt:lpstr>
      <vt:lpstr>Graph Data Science</vt:lpstr>
      <vt:lpstr>Graph Data Science</vt:lpstr>
      <vt:lpstr>Graph Data Science</vt:lpstr>
      <vt:lpstr>Graph Data Science</vt:lpstr>
      <vt:lpstr>Knowledge Graphs for AI</vt:lpstr>
      <vt:lpstr>Knowledge Graphs for AI</vt:lpstr>
      <vt:lpstr>Knowledge Graphs for AI</vt:lpstr>
      <vt:lpstr>Knowledge Graphs for AI</vt:lpstr>
      <vt:lpstr>Knowledge Graphs for AI</vt:lpstr>
      <vt:lpstr>Knowledge Graphs for AI</vt:lpstr>
      <vt:lpstr>Knowledge Graphs for 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 Knowledge Graphs Relate to AI?</dc:title>
  <dc:creator>Vinay K Chaudhri</dc:creator>
  <cp:lastModifiedBy>Vinay K Chaudhri</cp:lastModifiedBy>
  <cp:revision>6</cp:revision>
  <dcterms:created xsi:type="dcterms:W3CDTF">2020-10-10T01:37:09Z</dcterms:created>
  <dcterms:modified xsi:type="dcterms:W3CDTF">2020-10-11T00:55:10Z</dcterms:modified>
</cp:coreProperties>
</file>

<file path=docProps/thumbnail.jpeg>
</file>